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62" r:id="rId2"/>
    <p:sldId id="360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4FFFF"/>
    <a:srgbClr val="FFFFCD"/>
    <a:srgbClr val="C8D4E3"/>
    <a:srgbClr val="FFEFD2"/>
    <a:srgbClr val="FF6666"/>
    <a:srgbClr val="FBFF1C"/>
    <a:srgbClr val="E30B0D"/>
    <a:srgbClr val="E302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-1720" y="-120"/>
      </p:cViewPr>
      <p:guideLst>
        <p:guide orient="horz" pos="2160"/>
        <p:guide pos="3105"/>
      </p:guideLst>
    </p:cSldViewPr>
  </p:slideViewPr>
  <p:outlineViewPr>
    <p:cViewPr>
      <p:scale>
        <a:sx n="45" d="100"/>
        <a:sy n="4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D12B4E-2365-544C-B124-660A65425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4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9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5250"/>
            <a:ext cx="1943100" cy="5772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5250"/>
            <a:ext cx="5676900" cy="5772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0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0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7643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1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0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34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3211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9095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463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95250"/>
            <a:ext cx="7391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8229600" y="6548438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05C5C638-57FD-9844-BFA5-9CEAAFCB8A9B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1029" name="Text Box 8"/>
          <p:cNvSpPr txBox="1">
            <a:spLocks noChangeArrowheads="1"/>
          </p:cNvSpPr>
          <p:nvPr userDrawn="1"/>
        </p:nvSpPr>
        <p:spPr bwMode="auto">
          <a:xfrm>
            <a:off x="0" y="6624638"/>
            <a:ext cx="17526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dirty="0" smtClean="0"/>
              <a:t>ASP Whyte June 2012</a:t>
            </a:r>
          </a:p>
        </p:txBody>
      </p:sp>
      <p:sp>
        <p:nvSpPr>
          <p:cNvPr id="1030" name="Line 19"/>
          <p:cNvSpPr>
            <a:spLocks noChangeShapeType="1"/>
          </p:cNvSpPr>
          <p:nvPr userDrawn="1"/>
        </p:nvSpPr>
        <p:spPr bwMode="auto">
          <a:xfrm>
            <a:off x="700088" y="1295400"/>
            <a:ext cx="7889875" cy="0"/>
          </a:xfrm>
          <a:prstGeom prst="line">
            <a:avLst/>
          </a:prstGeom>
          <a:noFill/>
          <a:ln w="28575">
            <a:solidFill>
              <a:srgbClr val="E30B0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1" name="Picture 21" descr="MIT_logo_plain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971550"/>
            <a:ext cx="5953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Small Fusion Reactors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Dennis Whyte </a:t>
            </a:r>
          </a:p>
          <a:p>
            <a:r>
              <a:rPr lang="en-US" i="1" dirty="0"/>
              <a:t>MIT – Plasma Science and Fusion Center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42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399" y="95250"/>
            <a:ext cx="7975285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imes" charset="0"/>
              </a:rPr>
              <a:t>Fusion’s development </a:t>
            </a:r>
            <a:r>
              <a:rPr lang="en-US" dirty="0" smtClean="0">
                <a:latin typeface="Times" charset="0"/>
              </a:rPr>
              <a:t>would be accelerated by decreasing reactor unit size</a:t>
            </a:r>
            <a:endParaRPr lang="en-US" dirty="0">
              <a:latin typeface="Times" charset="0"/>
            </a:endParaRP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1" y="1357313"/>
            <a:ext cx="6128042" cy="5277162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>
                <a:latin typeface="Times" charset="0"/>
                <a:sym typeface="Wingdings" charset="0"/>
              </a:rPr>
              <a:t>S</a:t>
            </a:r>
            <a:r>
              <a:rPr lang="en-US" sz="2000" b="1" dirty="0" smtClean="0">
                <a:latin typeface="Times" charset="0"/>
                <a:sym typeface="Wingdings" charset="0"/>
              </a:rPr>
              <a:t>caling present fission and ITER costs, the standard ~1000 m</a:t>
            </a:r>
            <a:r>
              <a:rPr lang="en-US" sz="2000" b="1" baseline="30000" dirty="0" smtClean="0">
                <a:latin typeface="Times" charset="0"/>
                <a:sym typeface="Wingdings" charset="0"/>
              </a:rPr>
              <a:t>3</a:t>
            </a:r>
            <a:r>
              <a:rPr lang="en-US" sz="2000" b="1" dirty="0" smtClean="0">
                <a:latin typeface="Times" charset="0"/>
                <a:sym typeface="Wingdings" charset="0"/>
              </a:rPr>
              <a:t> volume, 1000 MW fusion device will cost $20-30 Billion “per try”.</a:t>
            </a:r>
          </a:p>
          <a:p>
            <a:pPr eaLnBrk="1" hangingPunct="1">
              <a:defRPr/>
            </a:pPr>
            <a:r>
              <a:rPr lang="en-US" sz="2000" b="1" dirty="0" smtClean="0">
                <a:latin typeface="Times" charset="0"/>
                <a:sym typeface="Wingdings" charset="0"/>
              </a:rPr>
              <a:t>But…New superconducting materials may allow roughly doubling the magnetic field strength </a:t>
            </a:r>
            <a:r>
              <a:rPr lang="en-US" sz="2000" b="1" dirty="0" smtClean="0">
                <a:latin typeface="Times" charset="0"/>
                <a:sym typeface="Wingdings"/>
              </a:rPr>
              <a:t>and magnet coils which can be “opened”.</a:t>
            </a:r>
            <a:br>
              <a:rPr lang="en-US" sz="2000" b="1" dirty="0" smtClean="0">
                <a:latin typeface="Times" charset="0"/>
                <a:sym typeface="Wingdings"/>
              </a:rPr>
            </a:br>
            <a:endParaRPr lang="en-US" sz="2000" b="1" dirty="0" smtClean="0">
              <a:latin typeface="Times" charset="0"/>
              <a:sym typeface="Wingdings"/>
            </a:endParaRPr>
          </a:p>
          <a:p>
            <a:pPr marL="0" indent="0" eaLnBrk="1" hangingPunct="1">
              <a:buNone/>
              <a:defRPr/>
            </a:pPr>
            <a:endParaRPr lang="en-US" sz="2000" b="1" dirty="0" smtClean="0">
              <a:latin typeface="Times" charset="0"/>
              <a:sym typeface="Wingdings"/>
            </a:endParaRPr>
          </a:p>
          <a:p>
            <a:pPr eaLnBrk="1" hangingPunct="1">
              <a:defRPr/>
            </a:pPr>
            <a:r>
              <a:rPr lang="en-US" sz="2000" b="1" dirty="0" smtClean="0">
                <a:latin typeface="Times" charset="0"/>
                <a:sym typeface="Wingdings"/>
              </a:rPr>
              <a:t>5-10 fold decrease in device volume to ~100 m</a:t>
            </a:r>
            <a:r>
              <a:rPr lang="en-US" sz="2000" b="1" baseline="30000" dirty="0" smtClean="0">
                <a:latin typeface="Times" charset="0"/>
                <a:sym typeface="Wingdings"/>
              </a:rPr>
              <a:t>3 </a:t>
            </a:r>
            <a:br>
              <a:rPr lang="en-US" sz="2000" b="1" baseline="30000" dirty="0" smtClean="0">
                <a:latin typeface="Times" charset="0"/>
                <a:sym typeface="Wingdings"/>
              </a:rPr>
            </a:br>
            <a:r>
              <a:rPr lang="en-US" sz="2000" b="1" dirty="0" smtClean="0">
                <a:latin typeface="Times" charset="0"/>
                <a:sym typeface="Wingdings"/>
              </a:rPr>
              <a:t>yet maintain high energy gain.</a:t>
            </a:r>
          </a:p>
          <a:p>
            <a:pPr eaLnBrk="1" hangingPunct="1">
              <a:defRPr/>
            </a:pPr>
            <a:r>
              <a:rPr lang="en-US" sz="2000" b="1" dirty="0" smtClean="0">
                <a:latin typeface="Times" charset="0"/>
                <a:sym typeface="Wingdings"/>
              </a:rPr>
              <a:t>Easier and faster access to replace smaller-size internal components.</a:t>
            </a:r>
            <a:br>
              <a:rPr lang="en-US" sz="2000" b="1" dirty="0" smtClean="0">
                <a:latin typeface="Times" charset="0"/>
                <a:sym typeface="Wingdings"/>
              </a:rPr>
            </a:br>
            <a:endParaRPr lang="en-US" sz="2000" b="1" dirty="0" smtClean="0">
              <a:latin typeface="Times" charset="0"/>
              <a:sym typeface="Wingdings"/>
            </a:endParaRPr>
          </a:p>
          <a:p>
            <a:pPr marL="0" indent="0" eaLnBrk="1" hangingPunct="1">
              <a:buNone/>
              <a:defRPr/>
            </a:pPr>
            <a:endParaRPr lang="en-US" sz="2000" b="1" dirty="0" smtClean="0">
              <a:latin typeface="Times" charset="0"/>
              <a:sym typeface="Wingdings"/>
            </a:endParaRPr>
          </a:p>
          <a:p>
            <a:pPr eaLnBrk="1" hangingPunct="1">
              <a:defRPr/>
            </a:pPr>
            <a:r>
              <a:rPr lang="en-US" sz="2000" b="1" dirty="0" smtClean="0">
                <a:latin typeface="Times" charset="0"/>
                <a:sym typeface="Wingdings"/>
              </a:rPr>
              <a:t>Costs decrease to less than $5 Billion for attractive 200 MW pilot fusion plant.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408" y="1917778"/>
            <a:ext cx="2809592" cy="3994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>
            <a:off x="3369268" y="3278364"/>
            <a:ext cx="0" cy="63494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3353205" y="5283752"/>
            <a:ext cx="0" cy="63494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V="1">
            <a:off x="6142435" y="2462013"/>
            <a:ext cx="920070" cy="3887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401612" y="6027003"/>
            <a:ext cx="2251738" cy="584776"/>
          </a:xfrm>
          <a:prstGeom prst="rect">
            <a:avLst/>
          </a:prstGeom>
          <a:solidFill>
            <a:srgbClr val="FFFFCD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Small reactor “opened”</a:t>
            </a:r>
          </a:p>
          <a:p>
            <a:pPr algn="ctr"/>
            <a:r>
              <a:rPr lang="en-US" sz="1600" b="1" dirty="0"/>
              <a:t>u</a:t>
            </a:r>
            <a:r>
              <a:rPr lang="en-US" sz="1600" b="1" dirty="0" smtClean="0"/>
              <a:t>p for maintenance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26345</TotalTime>
  <Words>83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Small Fusion Reactors</vt:lpstr>
      <vt:lpstr>Fusion’s development would be accelerated by decreasing reactor unit size</vt:lpstr>
    </vt:vector>
  </TitlesOfParts>
  <Company>University of Wisconsin - Madison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Whyte</dc:creator>
  <cp:lastModifiedBy>Paul Hamill</cp:lastModifiedBy>
  <cp:revision>194</cp:revision>
  <cp:lastPrinted>2012-06-08T17:22:57Z</cp:lastPrinted>
  <dcterms:created xsi:type="dcterms:W3CDTF">2011-09-01T19:11:46Z</dcterms:created>
  <dcterms:modified xsi:type="dcterms:W3CDTF">2012-06-11T16:08:22Z</dcterms:modified>
</cp:coreProperties>
</file>